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452" r:id="rId2"/>
    <p:sldId id="336" r:id="rId3"/>
    <p:sldId id="337" r:id="rId4"/>
    <p:sldId id="338" r:id="rId5"/>
    <p:sldId id="340" r:id="rId6"/>
    <p:sldId id="341" r:id="rId7"/>
    <p:sldId id="342" r:id="rId8"/>
    <p:sldId id="344" r:id="rId9"/>
    <p:sldId id="345" r:id="rId10"/>
    <p:sldId id="346" r:id="rId11"/>
    <p:sldId id="347" r:id="rId12"/>
    <p:sldId id="348" r:id="rId13"/>
    <p:sldId id="353" r:id="rId14"/>
    <p:sldId id="355" r:id="rId15"/>
    <p:sldId id="356" r:id="rId16"/>
    <p:sldId id="358" r:id="rId17"/>
    <p:sldId id="359" r:id="rId18"/>
    <p:sldId id="361" r:id="rId19"/>
    <p:sldId id="362" r:id="rId20"/>
    <p:sldId id="365" r:id="rId21"/>
    <p:sldId id="366" r:id="rId22"/>
    <p:sldId id="368" r:id="rId23"/>
    <p:sldId id="369" r:id="rId24"/>
    <p:sldId id="373" r:id="rId25"/>
    <p:sldId id="374" r:id="rId26"/>
    <p:sldId id="375" r:id="rId27"/>
    <p:sldId id="376" r:id="rId28"/>
    <p:sldId id="378" r:id="rId29"/>
    <p:sldId id="379" r:id="rId30"/>
    <p:sldId id="380" r:id="rId31"/>
    <p:sldId id="387" r:id="rId32"/>
    <p:sldId id="392" r:id="rId33"/>
    <p:sldId id="394" r:id="rId34"/>
    <p:sldId id="398" r:id="rId35"/>
    <p:sldId id="400" r:id="rId36"/>
    <p:sldId id="406" r:id="rId37"/>
    <p:sldId id="407" r:id="rId38"/>
    <p:sldId id="408" r:id="rId39"/>
    <p:sldId id="410" r:id="rId40"/>
    <p:sldId id="413" r:id="rId41"/>
    <p:sldId id="41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71" autoAdjust="0"/>
  </p:normalViewPr>
  <p:slideViewPr>
    <p:cSldViewPr>
      <p:cViewPr varScale="1">
        <p:scale>
          <a:sx n="56" d="100"/>
          <a:sy n="56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5F3712-E3D5-4898-9599-523568878A4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2FC-3A59-40DE-A662-D8620AE0B2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42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8B68-B3E0-4544-8623-2995A015B47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D688-A316-49D1-B461-24C94A317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001719"/>
      </p:ext>
    </p:extLst>
  </p:cSld>
  <p:clrMapOvr>
    <a:masterClrMapping/>
  </p:clrMapOvr>
  <p:transition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77F5-2612-43DA-88BF-EF78E7C939E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68694-0CDC-408D-924E-4DC54B1CA2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737820"/>
      </p:ext>
    </p:extLst>
  </p:cSld>
  <p:clrMapOvr>
    <a:masterClrMapping/>
  </p:clrMapOvr>
  <p:transition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8B32-A3A0-44C7-AC94-8DB9F478A19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636A9-3535-4781-BE34-407AC2309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171522"/>
      </p:ext>
    </p:extLst>
  </p:cSld>
  <p:clrMapOvr>
    <a:masterClrMapping/>
  </p:clrMapOvr>
  <p:transition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1A78-148A-4FF5-BCFC-CB4BCB341B0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E2944-9140-40D3-8C97-8CF47A2F16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887113"/>
      </p:ext>
    </p:extLst>
  </p:cSld>
  <p:clrMapOvr>
    <a:masterClrMapping/>
  </p:clrMapOvr>
  <p:transition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A090-1684-4D45-B98B-4DFBC04986E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CCB2-C246-4994-BEFC-AA9449116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55818"/>
      </p:ext>
    </p:extLst>
  </p:cSld>
  <p:clrMapOvr>
    <a:masterClrMapping/>
  </p:clrMapOvr>
  <p:transition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E872-014C-4DB0-B530-FB7324F963B2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25E8-E213-495F-9E2B-ADB26E0A7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856381"/>
      </p:ext>
    </p:extLst>
  </p:cSld>
  <p:clrMapOvr>
    <a:masterClrMapping/>
  </p:clrMapOvr>
  <p:transition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7DA1-F5D4-4A75-A187-BF33D1BA4F3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B42D5-A37C-4334-A79C-40B0CFF63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662846"/>
      </p:ext>
    </p:extLst>
  </p:cSld>
  <p:clrMapOvr>
    <a:masterClrMapping/>
  </p:clrMapOvr>
  <p:transition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012B-3416-4477-8FF0-15D595DB8BD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84FE-4572-4A0C-8C5E-636495A3FA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368269"/>
      </p:ext>
    </p:extLst>
  </p:cSld>
  <p:clrMapOvr>
    <a:masterClrMapping/>
  </p:clrMapOvr>
  <p:transition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6AE0-8E06-4C67-A26B-74F7237951C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67AD7-7E53-4689-828E-6E41D3846A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365815"/>
      </p:ext>
    </p:extLst>
  </p:cSld>
  <p:clrMapOvr>
    <a:masterClrMapping/>
  </p:clrMapOvr>
  <p:transition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38CA-49C0-4935-9E29-838DC50D663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9F1FD-4D23-4B1C-A4D1-88A559ADC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952281"/>
      </p:ext>
    </p:extLst>
  </p:cSld>
  <p:clrMapOvr>
    <a:masterClrMapping/>
  </p:clrMapOvr>
  <p:transition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55A5-A8F1-4ECC-B643-BEDA9F371CE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D4CE34B-DDCB-46B0-BDFD-528D538F3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190076"/>
      </p:ext>
    </p:extLst>
  </p:cSld>
  <p:clrMapOvr>
    <a:masterClrMapping/>
  </p:clrMapOvr>
  <p:transition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19BF4-7C82-4389-B08B-CA91572553A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F0BCB292-2D03-439E-AE0B-D050D4F03CE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21" r:id="rId9"/>
    <p:sldLayoutId id="2147483919" r:id="rId10"/>
    <p:sldLayoutId id="2147483920" r:id="rId11"/>
  </p:sldLayoutIdLst>
  <p:transition advClick="0" advTm="7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769350" cy="6337300"/>
          </a:xfrm>
        </p:spPr>
        <p:txBody>
          <a:bodyPr anchor="ctr"/>
          <a:lstStyle/>
          <a:p>
            <a:pPr algn="r">
              <a:defRPr/>
            </a:pP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Стоматологический факультет</a:t>
            </a:r>
            <a:b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Оренбургского Государственного</a:t>
            </a:r>
            <a:b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Медицинского Университета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2">
            <a:lum brigh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26654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050" cy="6324600"/>
          </a:xfrm>
        </p:spPr>
        <p:txBody>
          <a:bodyPr anchor="ctr"/>
          <a:lstStyle/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 снижения стоматологической заболеваемости лежит профилактика, и поэтому вопросам эпидемиологии стоматологических заболеваний и  их профилактики отводится значительное время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со второго курса в течение 3-х семестров студенты-стоматологи учатся оценивать показатели распространенности и интенсивности стоматологических заболеваний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ото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65513"/>
            <a:ext cx="4500563" cy="3375025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4500563" cy="3816350"/>
          </a:xfrm>
        </p:spPr>
        <p:txBody>
          <a:bodyPr anchor="ctr"/>
          <a:lstStyle/>
          <a:p>
            <a:pPr algn="ctr" eaLnBrk="1" hangingPunct="1"/>
            <a:r>
              <a:rPr lang="ru-RU" altLang="ru-RU" sz="2400" b="1" smtClean="0">
                <a:solidFill>
                  <a:schemeClr val="tx1"/>
                </a:solidFill>
              </a:rPr>
              <a:t>Студентами стоматологами ведется активная работа по профилактике и обучению детей школьного и дошкольного возраста правилам гигиены полости рта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b="1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Фото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Documents and Settings\UserXP\Рабочий стол\презентация факультета\2011-03-20, стоматология детская\стоматология детская 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Documents and Settings\UserXP\Рабочий стол\2011-03-20, стоматология детская\стоматология детская 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572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smtClean="0"/>
              <a:t>С четвёртого семестра начинаются практические занятия по терапевтической стоматологии на основной базе кафедры стоматологии и челюстно-лицевой хирургии, располагающейся в областной клинической стоматологической поликлинике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 descr="C:\Documents and Settings\UserXP\Рабочий стол\фотки\cli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93236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90925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XP\Рабочий стол\фотки\_________________4b322a4e38c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5059660" cy="35010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38" y="704850"/>
            <a:ext cx="4906962" cy="26527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На практических  занятиях будущие врачи стоматологи  работают на современных стоматологических установках с использованием пломбировочными материалов (химического и светового отверждения), </a:t>
            </a:r>
            <a:r>
              <a:rPr lang="ru-RU" sz="2400" b="1" dirty="0" err="1" smtClean="0"/>
              <a:t>эндодонтических</a:t>
            </a:r>
            <a:r>
              <a:rPr lang="ru-RU" sz="2400" b="1" dirty="0" smtClean="0"/>
              <a:t> инструментов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Documents and Settings\UserXP\Рабочий стол\фотки\filtek_supri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541520"/>
            <a:ext cx="2980944" cy="2316480"/>
          </a:xfrm>
          <a:effectLst>
            <a:softEdge rad="127000"/>
          </a:effectLst>
        </p:spPr>
      </p:pic>
      <p:pic>
        <p:nvPicPr>
          <p:cNvPr id="2052" name="Picture 4" descr="C:\Documents and Settings\UserXP\Рабочий стол\фотки\pic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00475" cy="4762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фотки\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74" y="554779"/>
            <a:ext cx="3422332" cy="35172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Documents and Settings\UserXP\Рабочий стол\фотки\8e39b5b281177e9c4570f43232bcd60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90392"/>
            <a:ext cx="4451412" cy="2967608"/>
          </a:xfrm>
          <a:effectLst>
            <a:softEdge rad="317500"/>
          </a:effectLst>
        </p:spPr>
      </p:pic>
      <p:pic>
        <p:nvPicPr>
          <p:cNvPr id="3076" name="Picture 4" descr="C:\Documents and Settings\UserXP\Рабочий стол\фотки\1_3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648"/>
            <a:ext cx="4720629" cy="32405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 descr="C:\Documents and Settings\UserXP\Рабочий стол\фотки\unirestk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2952750" cy="2971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219700" y="115888"/>
            <a:ext cx="3744913" cy="6742112"/>
          </a:xfrm>
        </p:spPr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mtClean="0"/>
              <a:t>На каждом практическом занятии кроме теоретических знаний будущие стоматологи получают и закрепляют навыки по лечению болезней зубов, околозубных тканей и слизистой оболочки полости рта с использованием самых современных пломбировачных материалов отечественного и импортного производства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рисунки\Для презентации\DSC06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5989" y="0"/>
            <a:ext cx="4668011" cy="3501008"/>
          </a:xfrm>
          <a:effectLst>
            <a:softEdge rad="127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0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2" descr="F:\Мои рисунки\Для презентации\DSC0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04964"/>
            <a:ext cx="5004048" cy="37530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964612" cy="1143000"/>
          </a:xfrm>
        </p:spPr>
        <p:txBody>
          <a:bodyPr anchor="ctr"/>
          <a:lstStyle/>
          <a:p>
            <a:pPr algn="ctr" eaLnBrk="1" hangingPunct="1"/>
            <a:r>
              <a:rPr lang="ru-RU" altLang="ru-RU" sz="5400" smtClean="0"/>
              <a:t>Хирургическая стоматология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950" y="1341438"/>
            <a:ext cx="8856663" cy="5400675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изучается в течение 3- 10 семестров. В ходе освоения данной дисциплины студенты знакомятся с оборудованием хирургического кабинета, осваивают методы анестезии и операцию удаления различных групп зубов. Под руководством преподавателя они ведут самостоятельный  приём хирургических стоматологических больных, изучают вопросы асептики и антисептики, организации хирургической стоматологической помощи, оформляют медицинскую документацию 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Picture 2" descr="E:\Фотографиии\СНО\фото сно\IMG_00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55800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Стоматологический факультет</a:t>
            </a:r>
            <a:endParaRPr lang="ru-RU" b="1" i="1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7380288" cy="54451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Стоматология получила свое название от греческих слов "stoma" - рот и "logos" - учение, наука </a:t>
            </a:r>
          </a:p>
          <a:p>
            <a:pPr eaLnBrk="1" hangingPunct="1"/>
            <a:r>
              <a:rPr lang="ru-RU" altLang="ru-RU" sz="2400" smtClean="0"/>
              <a:t>Современная стоматология появилась в 20-х годах прошлого столетия в результате слияния зубоврачевания, зародившегося в глубокой древности, и челюстно-лицевой хирургии. Эта медицинская дисциплина изучает диагностику, патологию, клинику , лечение и профилактику болезней зубов, полости рта, околочелюстных тканей и лица </a:t>
            </a:r>
          </a:p>
          <a:p>
            <a:pPr eaLnBrk="1" hangingPunct="1"/>
            <a:r>
              <a:rPr lang="ru-RU" altLang="ru-RU" sz="2400" smtClean="0"/>
              <a:t>Подготовка врачей стоматологов в ОрГМУ началась с 2002 года, когда был открыт стоматологический факультет         </a:t>
            </a:r>
          </a:p>
        </p:txBody>
      </p:sp>
      <p:pic>
        <p:nvPicPr>
          <p:cNvPr id="4" name="Picture 6" descr="J:\Рисунок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393" y="13166"/>
            <a:ext cx="3122315" cy="2335714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XP\Рабочий стол\фотки\5_23e0913429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 anchor="ctr"/>
          <a:lstStyle/>
          <a:p>
            <a:pPr algn="ctr" eaLnBrk="1" hangingPunct="1"/>
            <a:r>
              <a:rPr lang="ru-RU" altLang="ru-RU" smtClean="0"/>
              <a:t>Ортопедическая стоматология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9036050" cy="5473700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ортопедическом отделении они курируют больных, изучают клинико-лабораторные этапы протезирования по поводу частичных и полных дефектов зубных рядов различными видами зубных протезов, а также сложное челюстно-лицевое протезирование.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Усваивают принципы подготовки полости рта и зубочелюстной системы к ортопедическому лечению. Приобретают практические навыки по снятию оттисков с челюстей гипсом, эластическими массами, занимаются подготовкой коронок и корней зубов к протезированию, конструированием и фиксацией мостовидных протезов, протезированием коронками, штифтовыми зубами, съёмными протезами. Осваивают приёмы эстетического и фонетического моделирования протезов.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Новые фотки\Олимпиада\x_90de9c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4211637" cy="3159125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7813" cy="71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XP\Рабочий стол\фо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3066"/>
            <a:ext cx="3779912" cy="28349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412875"/>
          </a:xfrm>
        </p:spPr>
        <p:txBody>
          <a:bodyPr anchor="ctr"/>
          <a:lstStyle/>
          <a:p>
            <a:pPr eaLnBrk="1" hangingPunct="1"/>
            <a:r>
              <a:rPr lang="ru-RU" altLang="ru-RU" smtClean="0"/>
              <a:t>Стоматология детского возраста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5616575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детском отделении стоматологической поликлиники студенты приобретают навыки работы с детьми. Под руководством преподавателя ведут прием детей: производят препарирование кариозных полостей молочных, постоянных зубов с несформированными и сформированными корнями, осваивают лечение осложненных форм кариеса молочных и постоянных зубов, заболеваний слизистой оболочки и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околозубных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тканей. Производят удаление временных и постоянных зубов. Знакомятся с принципами лечения больных с врожденными и приобретенными пороками развития челюстно-лицевой области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0"/>
            <a:ext cx="3419872" cy="4389437"/>
          </a:xfrm>
          <a:effectLst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1" name="Picture 3" descr="C:\Documents and Settings\UserXP\Рабочий стол\фотки\profil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88572"/>
            <a:ext cx="3419872" cy="25694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2" name="Picture 4" descr="C:\Documents and Settings\UserXP\Рабочий стол\фотки\detst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0"/>
            <a:ext cx="3960440" cy="27550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296987"/>
          </a:xfrm>
        </p:spPr>
        <p:txBody>
          <a:bodyPr anchor="ctr"/>
          <a:lstStyle/>
          <a:p>
            <a:pPr algn="ctr" eaLnBrk="1" hangingPunct="1"/>
            <a:r>
              <a:rPr lang="ru-RU" altLang="ru-RU" smtClean="0"/>
              <a:t>Ортодонтическая стоматология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4389437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При изучении ортодонтической стоматологии студенты знакомятся с клиническими этапами изготовления, сдачи и применения внутриротовых съёмных и несъемных ортодонтических аппаратов для лечения аномалий положения зубов, челюстей, врожденных расщелин губы и неба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endParaRPr lang="ru-RU" altLang="ru-RU" sz="2800" smtClean="0"/>
          </a:p>
        </p:txBody>
      </p:sp>
      <p:pic>
        <p:nvPicPr>
          <p:cNvPr id="14339" name="Picture 3" descr="C:\Documents and Settings\UserXP\Рабочий стол\фотки\b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21088"/>
            <a:ext cx="3872830" cy="201823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40" name="Picture 4" descr="C:\Documents and Settings\UserXP\Рабочий стол\фотки\o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9913"/>
            <a:ext cx="3851920" cy="25380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83568" y="188640"/>
            <a:ext cx="772863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95288" y="5445125"/>
            <a:ext cx="8229600" cy="1223963"/>
          </a:xfrm>
        </p:spPr>
        <p:txBody>
          <a:bodyPr anchor="ctr"/>
          <a:lstStyle/>
          <a:p>
            <a:pPr algn="ctr" eaLnBrk="1" hangingPunct="1"/>
            <a:r>
              <a:rPr lang="ru-RU" altLang="ru-RU" sz="2800" smtClean="0">
                <a:solidFill>
                  <a:schemeClr val="tx1"/>
                </a:solidFill>
              </a:rPr>
              <a:t>Клинические ординаторы кафедры, обучающиеся в ординатуре по специальности «ортодонтия»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Лопатина\IMG_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38625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 anchor="ctr"/>
          <a:lstStyle/>
          <a:p>
            <a:pPr algn="ctr" eaLnBrk="1" hangingPunct="1"/>
            <a:r>
              <a:rPr lang="ru-RU" altLang="ru-RU" sz="4600" smtClean="0"/>
              <a:t>Челюстно-лицевая хирургия</a:t>
            </a:r>
          </a:p>
        </p:txBody>
      </p:sp>
      <p:sp>
        <p:nvSpPr>
          <p:cNvPr id="29700" name="Содержимое 4"/>
          <p:cNvSpPr>
            <a:spLocks noGrp="1"/>
          </p:cNvSpPr>
          <p:nvPr>
            <p:ph idx="1"/>
          </p:nvPr>
        </p:nvSpPr>
        <p:spPr>
          <a:xfrm>
            <a:off x="107950" y="620713"/>
            <a:ext cx="9036050" cy="4248150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В клинике челюстно-лицевой хирургии будущие специалисты курируют больных с травмами и воспалительными заболеваниями челюстно-лицевой области. Изучают клинику и принципы лечения доброкачественных и злокачественных опухолей мягких тканей и костей лица. Изучают принципы восстановительных операций при дефектах и деформациях мягких тканях лица и шеи, нижней челюсти, а также основы эстетической хирургии лица и шеи. 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292725" y="704850"/>
            <a:ext cx="3394075" cy="5676900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шинирование челюстей при переломах, ассистируют при операциях, производят перевязки, внутриротовые разрезы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8875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anchor="ctr"/>
          <a:lstStyle/>
          <a:p>
            <a:pPr eaLnBrk="1" hangingPunct="1"/>
            <a:r>
              <a:rPr lang="ru-RU" altLang="ru-RU" smtClean="0"/>
              <a:t>Производственные практики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616575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Закрепление практических навыков и умений осуществляется во время прохождения производственных практик.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После второго курса в течении 2 недель студенты проходят производственную практику в качестве помощника палатной и </a:t>
            </a:r>
            <a:r>
              <a:rPr lang="ru-RU" b="1" dirty="0" smtClean="0"/>
              <a:t>процедурной медицинской сестры в отделении челюстно-лицевой хирургии.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После третьего курса начинается двухнедельная производственная практика в стоматологической поликлинике в качестве </a:t>
            </a:r>
            <a:r>
              <a:rPr lang="ru-RU" b="1" dirty="0" smtClean="0"/>
              <a:t>помощника врача стоматолога – терапевта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после седьмого семестра - в качестве </a:t>
            </a:r>
            <a:r>
              <a:rPr lang="ru-RU" b="1" dirty="0" smtClean="0"/>
              <a:t>помощника стоматолога-хирурга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после восьмого семестра - в качестве помощника </a:t>
            </a:r>
            <a:r>
              <a:rPr lang="ru-RU" b="1" dirty="0" smtClean="0"/>
              <a:t>врача – ортопеда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после 9 семестра студенты работают в детской стоматологической поликлинике помощником </a:t>
            </a:r>
            <a:r>
              <a:rPr lang="ru-RU" b="1" dirty="0" smtClean="0"/>
              <a:t>детского врача стоматолога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Фотографиии\КРУЖОК стомат\ярмарка 2010\400_F_8872065_XTzSgY6nIZd79OeGGFKwwKsV4iuvhH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318000"/>
            <a:ext cx="20129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5888"/>
            <a:ext cx="8172450" cy="67421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течение 5-ти лет студенты-стоматологи изучают дисциплины гуманитарного, социально-экономического блока, естественно - научного, медико-биологические дисциплины и цикл профессиональных дисциплин в объеме 10325 часов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Помимо общемедицинских предметов </a:t>
            </a:r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</a:rPr>
              <a:t>на кафедре стоматологии и челюстно-лицевой хирургии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они осваивают следующие специальные дисциплины 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профилактику и эпидемиологию стоматологических заболеваний, пропедевтическую, терапевтическую, хирургическую, ортопедическую стоматологию, стоматологию детского возраста и ортодонтию, физиотерапию стоматологических заболеваний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3788" cy="692150"/>
          </a:xfrm>
        </p:spPr>
        <p:txBody>
          <a:bodyPr anchor="ctr"/>
          <a:lstStyle/>
          <a:p>
            <a:pPr algn="ctr" eaLnBrk="1" hangingPunct="1"/>
            <a:r>
              <a:rPr lang="ru-RU" altLang="ru-RU" sz="4600" smtClean="0"/>
              <a:t>Научный студенческий кружок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5292725" cy="6165850"/>
          </a:xfrm>
        </p:spPr>
        <p:txBody>
          <a:bodyPr anchor="ctr"/>
          <a:lstStyle/>
          <a:p>
            <a:pPr eaLnBrk="1" hangingPunct="1"/>
            <a:r>
              <a:rPr lang="ru-RU" altLang="ru-RU" sz="2800" smtClean="0"/>
              <a:t>На кафедре стоматологии и челюстно-лицевой хирургии работает </a:t>
            </a:r>
            <a:r>
              <a:rPr lang="ru-RU" altLang="ru-RU" sz="2800" u="sng" smtClean="0"/>
              <a:t>студенческий научный кружок</a:t>
            </a:r>
            <a:endParaRPr lang="ru-RU" altLang="ru-RU" sz="2800" i="1" smtClean="0"/>
          </a:p>
          <a:p>
            <a:pPr eaLnBrk="1" hangingPunct="1"/>
            <a:r>
              <a:rPr lang="ru-RU" altLang="ru-RU" sz="2800" smtClean="0"/>
              <a:t>Помимо докладов на итоговых студенческих конференциях ОрГМУ студенты стоматологи принимают участие в региональных, республиканских и всероссийских научных конференциях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125538"/>
            <a:ext cx="39131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ВСЕРОССИЙСКАЯ СТУДЕНЧЕСКАЯ СТОМАТОЛОГИЧЕСКАЯ ОЛИМПИАДА</a:t>
            </a:r>
            <a:br>
              <a:rPr lang="ru-RU" sz="3200" b="1" dirty="0" smtClean="0"/>
            </a:br>
            <a:r>
              <a:rPr lang="ru-RU" sz="3200" b="1" dirty="0" smtClean="0"/>
              <a:t> (Москва 2010)</a:t>
            </a:r>
            <a:endParaRPr lang="ru-RU" sz="3200" dirty="0"/>
          </a:p>
        </p:txBody>
      </p:sp>
      <p:sp>
        <p:nvSpPr>
          <p:cNvPr id="3379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7645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482441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 ходе проведении конференций и студенческих олимпиад  делегаты ОрГМУ общаются со своими коллегами из всех регионов России, приобретают новых друзей, устанавливают контакты, имеют возможность сравнивать методику обучения в ОрГМУ с особенностями преподавания стоматологии в других вузах страны</a:t>
            </a:r>
          </a:p>
          <a:p>
            <a:pPr algn="ctr" eaLnBrk="1" hangingPunct="1"/>
            <a:endParaRPr lang="ru-RU" altLang="ru-RU" smtClean="0"/>
          </a:p>
          <a:p>
            <a:pPr algn="ctr" eaLnBrk="1" hangingPunct="1"/>
            <a:r>
              <a:rPr lang="ru-RU" altLang="ru-RU" smtClean="0"/>
              <a:t>Научные достижения студентов-стоматологов ОрГМУ получили высокую оценку на этих форумах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По результатам зимней и весенней экзаменационных сессий лучшие студенты факультета награждаются именными стипендиями, учрежденными ООО «Дантист» (г. Орск) и ООО «Авиценна плюс» (г. Оренбург) </a:t>
            </a:r>
            <a:br>
              <a:rPr lang="ru-RU" altLang="ru-RU" sz="2000" b="1" smtClean="0"/>
            </a:br>
            <a:endParaRPr lang="ru-RU" altLang="ru-RU" sz="2000" smtClean="0"/>
          </a:p>
        </p:txBody>
      </p:sp>
      <p:pic>
        <p:nvPicPr>
          <p:cNvPr id="5" name="Picture 2" descr="E:\Новая папка\СНО\DSC07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802" y="3573016"/>
            <a:ext cx="4907198" cy="32849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E:\Новая папка\для плаката\2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18384"/>
            <a:ext cx="4211960" cy="3039616"/>
          </a:xfrm>
          <a:effectLst>
            <a:softEdge rad="127000"/>
          </a:effectLst>
        </p:spPr>
      </p:pic>
      <p:pic>
        <p:nvPicPr>
          <p:cNvPr id="4" name="Picture 2" descr="E:\Новая папка\СНО\DSC07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556792"/>
            <a:ext cx="4517836" cy="30243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3" y="1557338"/>
            <a:ext cx="4392612" cy="201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Решением Учёного совета в 2010 г. учреждена именная стипендия </a:t>
            </a:r>
            <a:r>
              <a:rPr lang="ru-RU" sz="1600" b="1" i="1" u="sng" dirty="0">
                <a:solidFill>
                  <a:schemeClr val="tx2">
                    <a:lumMod val="50000"/>
                  </a:schemeClr>
                </a:solidFill>
              </a:rPr>
              <a:t>имени первого ректора Оренбургского медицинского института, профессора Николая Васильевича Фетисова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для лучшего студента стоматологического факультета 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Обучения заканчивается Итоговой государственой аттестацией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400" smtClean="0"/>
              <a:t>    Аттестация включает: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1. сдачи тестов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2. практических навыков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3. собеседовании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Студенты получают диплом государственного образца  «врача- стоматолога» и продолжают обучение в одногодичной клинической интернатуре.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После окончания которой, сдают сертификационный экзамен и получают сертификат «врача стоматолога общей практики»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 Имеют возможность продолжить обучение в ординатуре и аспирантуре в ОрГМУ и других вузах страны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Лопатина\IMG_7217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214688"/>
            <a:ext cx="4854575" cy="3643312"/>
          </a:xfrm>
        </p:spPr>
      </p:pic>
      <p:pic>
        <p:nvPicPr>
          <p:cNvPr id="40963" name="Picture 3" descr="F:\Лопатина\IMG_7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987" name="Picture 2" descr="C:\Documents and Settings\UserXP\Рабочий стол\Изображение\IMG_01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743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b="1" smtClean="0"/>
              <a:t>Кафедру стоматологии  и челюстно-лицевой хирургии  университета возглавляет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b="1" smtClean="0"/>
              <a:t> Заслуженный врач России, 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b="1" smtClean="0"/>
              <a:t>д.м.н., профессор Матчин Александр Артемьевич </a:t>
            </a:r>
          </a:p>
        </p:txBody>
      </p:sp>
      <p:pic>
        <p:nvPicPr>
          <p:cNvPr id="4" name="Picture 4" descr="F:\Лопатина\IMG_7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584156" cy="438943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400" smtClean="0"/>
              <a:t>Выпускной стоматологического факультета</a:t>
            </a: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562975" cy="594677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11760" cy="2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5616575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     Лучших из Вас, приглашаем поступить на стоматологический факультет!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713788" cy="5919787"/>
          </a:xfrm>
        </p:spPr>
        <p:txBody>
          <a:bodyPr anchor="ctr"/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ru-RU" sz="3600" dirty="0" smtClean="0"/>
              <a:t>На циклах по медико-биологическим дисциплинам студенты младших курсов изучают анатомию головы и шеи, гистологию органов полости рта, микробиологию полости рта, физиологию и патофизиологию челюстно-лицевой области, патологическую анатомию головы и шеи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731962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/>
              <a:t>С третьего учебного семестра начинается подготовка по пропедевтической стоматологии. Отрабатываются навыки работы на учебных стоматологических установках. На фантомах и муляжах студенты  осваивают методики препарирования, пломбирования и удаления зубов, методы проводниковой и инфильтрационной анестезии</a:t>
            </a:r>
          </a:p>
        </p:txBody>
      </p:sp>
      <p:pic>
        <p:nvPicPr>
          <p:cNvPr id="4098" name="Picture 2" descr="F:\Мои рисунки\Для презентации\DSC06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99771"/>
            <a:ext cx="7704856" cy="5058229"/>
          </a:xfrm>
          <a:effectLst>
            <a:softEdge rad="127000"/>
          </a:effec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овые фотки\Олимпиада\x_227913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995613"/>
            <a:ext cx="5148262" cy="3862387"/>
          </a:xfr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1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рисунки\Для презентации\DSC06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728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Практическое занятие по пропедевтической стоматологии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ои рисунки\Мои рисунки\На печать\DSC031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 anchor="ctr"/>
          <a:lstStyle/>
          <a:p>
            <a:pPr algn="ctr" eaLnBrk="1" hangingPunct="1"/>
            <a:r>
              <a:rPr lang="ru-RU" altLang="ru-RU" sz="3600" b="1" smtClean="0">
                <a:solidFill>
                  <a:schemeClr val="bg1"/>
                </a:solidFill>
              </a:rPr>
              <a:t>Первое итоговое занятие позади!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1256</TotalTime>
  <Words>1048</Words>
  <Application>Microsoft Office PowerPoint</Application>
  <PresentationFormat>Экран (4:3)</PresentationFormat>
  <Paragraphs>61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Constantia</vt:lpstr>
      <vt:lpstr>Wingdings 2</vt:lpstr>
      <vt:lpstr>Times New Roman</vt:lpstr>
      <vt:lpstr>Поток</vt:lpstr>
      <vt:lpstr>Стоматологический факультет Оренбургского Государственного            Медицинского Университета</vt:lpstr>
      <vt:lpstr>Стоматологический факультет</vt:lpstr>
      <vt:lpstr>Презентация PowerPoint</vt:lpstr>
      <vt:lpstr>Презентация PowerPoint</vt:lpstr>
      <vt:lpstr>Презентация PowerPoint</vt:lpstr>
      <vt:lpstr>С третьего учебного семестра начинается подготовка по пропедевтической стоматологии. Отрабатываются навыки работы на учебных стоматологических установках. На фантомах и муляжах студенты  осваивают методики препарирования, пломбирования и удаления зубов, методы проводниковой и инфильтрационной анестезии</vt:lpstr>
      <vt:lpstr>Презентация PowerPoint</vt:lpstr>
      <vt:lpstr>Практическое занятие по пропедевтической стоматологии</vt:lpstr>
      <vt:lpstr>Первое итоговое занятие позади!</vt:lpstr>
      <vt:lpstr>Презентация PowerPoint</vt:lpstr>
      <vt:lpstr>Студентами стоматологами ведется активная работа по профилактике и обучению детей школьного и дошкольного возраста правилам гигиены полости рта </vt:lpstr>
      <vt:lpstr>Презентация PowerPoint</vt:lpstr>
      <vt:lpstr>С четвёртого семестра начинаются практические занятия по терапевтической стоматологии на основной базе кафедры стоматологии и челюстно-лицевой хирургии, располагающейся в областной клинической стоматологической поликлинике</vt:lpstr>
      <vt:lpstr>На практических  занятиях будущие врачи стоматологи  работают на современных стоматологических установках с использованием пломбировочными материалов (химического и светового отверждения), эндодонтических инструментов  </vt:lpstr>
      <vt:lpstr>Презентация PowerPoint</vt:lpstr>
      <vt:lpstr>Презентация PowerPoint</vt:lpstr>
      <vt:lpstr>Презентация PowerPoint</vt:lpstr>
      <vt:lpstr>Хирургическая стоматология</vt:lpstr>
      <vt:lpstr>Презентация PowerPoint</vt:lpstr>
      <vt:lpstr>Ортопедическая стоматология</vt:lpstr>
      <vt:lpstr>Презентация PowerPoint</vt:lpstr>
      <vt:lpstr>Стоматология детского возраста</vt:lpstr>
      <vt:lpstr>Презентация PowerPoint</vt:lpstr>
      <vt:lpstr>Ортодонтическая стоматология</vt:lpstr>
      <vt:lpstr>Презентация PowerPoint</vt:lpstr>
      <vt:lpstr>Клинические ординаторы кафедры, обучающиеся в ординатуре по специальности «ортодонтия»</vt:lpstr>
      <vt:lpstr>Челюстно-лицевая хирургия</vt:lpstr>
      <vt:lpstr>Производят шинирование челюстей при переломах, ассистируют при операциях, производят перевязки, внутриротовые разрезы</vt:lpstr>
      <vt:lpstr>Производственные практики</vt:lpstr>
      <vt:lpstr>Научный студенческий кружок</vt:lpstr>
      <vt:lpstr> IV ВСЕРОССИЙСКАЯ СТУДЕНЧЕСКАЯ СТОМАТОЛОГИЧЕСКАЯ ОЛИМПИАДА  (Москва 2010)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зимней и весенней экзаменационных сессий лучшие студенты факультета награждаются именными стипендиями, учрежденными ООО «Дантист» (г. Орск) и ООО «Авиценна плюс» (г. Оренбург)  </vt:lpstr>
      <vt:lpstr>Обучения заканчивается Итоговой государственой аттестацией</vt:lpstr>
      <vt:lpstr>Презентация PowerPoint</vt:lpstr>
      <vt:lpstr>Презентация PowerPoint</vt:lpstr>
      <vt:lpstr>Выпускной стоматологического факультета</vt:lpstr>
      <vt:lpstr>      Лучших из Вас, приглашаем поступить на стоматологический факультет!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Сгибнев Борис Владимирович</cp:lastModifiedBy>
  <cp:revision>89</cp:revision>
  <dcterms:created xsi:type="dcterms:W3CDTF">2002-01-11T03:17:52Z</dcterms:created>
  <dcterms:modified xsi:type="dcterms:W3CDTF">2015-11-06T09:54:50Z</dcterms:modified>
</cp:coreProperties>
</file>